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62" r:id="rId2"/>
    <p:sldId id="364" r:id="rId3"/>
    <p:sldId id="371" r:id="rId4"/>
    <p:sldId id="365" r:id="rId5"/>
    <p:sldId id="366" r:id="rId6"/>
    <p:sldId id="367" r:id="rId7"/>
    <p:sldId id="368" r:id="rId8"/>
    <p:sldId id="369" r:id="rId9"/>
    <p:sldId id="370" r:id="rId10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CBCC"/>
    <a:srgbClr val="7ACB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68" autoAdjust="0"/>
    <p:restoredTop sz="94660"/>
  </p:normalViewPr>
  <p:slideViewPr>
    <p:cSldViewPr>
      <p:cViewPr varScale="1">
        <p:scale>
          <a:sx n="82" d="100"/>
          <a:sy n="82" d="100"/>
        </p:scale>
        <p:origin x="1603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1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2D416F-C707-4890-8238-7C4C8678B248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</dgm:pt>
    <dgm:pt modelId="{DEE4C7A3-2E53-4032-9470-D27A4C5F4960}">
      <dgm:prSet phldrT="[Text]"/>
      <dgm:spPr/>
      <dgm:t>
        <a:bodyPr/>
        <a:lstStyle/>
        <a:p>
          <a:r>
            <a:rPr lang="en-ZA" dirty="0"/>
            <a:t>Department initiates</a:t>
          </a:r>
        </a:p>
      </dgm:t>
    </dgm:pt>
    <dgm:pt modelId="{F66F0679-1DA5-44F8-B9CE-3D7749F4B837}" type="parTrans" cxnId="{7E2A05EF-C91E-439B-A0E5-7F6426FDE0A9}">
      <dgm:prSet/>
      <dgm:spPr/>
      <dgm:t>
        <a:bodyPr/>
        <a:lstStyle/>
        <a:p>
          <a:endParaRPr lang="en-ZA"/>
        </a:p>
      </dgm:t>
    </dgm:pt>
    <dgm:pt modelId="{57458D2E-460A-42E2-94F4-1528A99B25DC}" type="sibTrans" cxnId="{7E2A05EF-C91E-439B-A0E5-7F6426FDE0A9}">
      <dgm:prSet/>
      <dgm:spPr/>
      <dgm:t>
        <a:bodyPr/>
        <a:lstStyle/>
        <a:p>
          <a:endParaRPr lang="en-ZA"/>
        </a:p>
      </dgm:t>
    </dgm:pt>
    <dgm:pt modelId="{81441091-5DE0-4254-8BD0-5618BFEFEAB1}">
      <dgm:prSet phldrT="[Text]"/>
      <dgm:spPr/>
      <dgm:t>
        <a:bodyPr/>
        <a:lstStyle/>
        <a:p>
          <a:r>
            <a:rPr lang="en-ZA" dirty="0"/>
            <a:t>Payroll</a:t>
          </a:r>
        </a:p>
      </dgm:t>
    </dgm:pt>
    <dgm:pt modelId="{92CAC6A9-6BC8-46C2-A688-F68538F18E38}" type="parTrans" cxnId="{DAE194A5-6D93-4625-BAB4-D12A87219BDF}">
      <dgm:prSet/>
      <dgm:spPr/>
      <dgm:t>
        <a:bodyPr/>
        <a:lstStyle/>
        <a:p>
          <a:endParaRPr lang="en-ZA"/>
        </a:p>
      </dgm:t>
    </dgm:pt>
    <dgm:pt modelId="{85DD5B93-F86E-46D0-920C-10EC460479A8}" type="sibTrans" cxnId="{DAE194A5-6D93-4625-BAB4-D12A87219BDF}">
      <dgm:prSet/>
      <dgm:spPr/>
      <dgm:t>
        <a:bodyPr/>
        <a:lstStyle/>
        <a:p>
          <a:endParaRPr lang="en-ZA"/>
        </a:p>
      </dgm:t>
    </dgm:pt>
    <dgm:pt modelId="{581CD12D-D69F-4C9B-BEC3-5A577E7FC977}">
      <dgm:prSet/>
      <dgm:spPr/>
      <dgm:t>
        <a:bodyPr/>
        <a:lstStyle/>
        <a:p>
          <a:r>
            <a:rPr lang="en-ZA" dirty="0"/>
            <a:t>Routes to Approvers </a:t>
          </a:r>
        </a:p>
      </dgm:t>
    </dgm:pt>
    <dgm:pt modelId="{2CE1BDA9-2756-4F07-AF6D-EF179E11F82E}" type="parTrans" cxnId="{FD878021-3273-4A69-911F-95ABBDA130D1}">
      <dgm:prSet/>
      <dgm:spPr/>
      <dgm:t>
        <a:bodyPr/>
        <a:lstStyle/>
        <a:p>
          <a:endParaRPr lang="en-ZA"/>
        </a:p>
      </dgm:t>
    </dgm:pt>
    <dgm:pt modelId="{D722A81F-6F1B-469E-AE1A-5675871B3055}" type="sibTrans" cxnId="{FD878021-3273-4A69-911F-95ABBDA130D1}">
      <dgm:prSet/>
      <dgm:spPr/>
      <dgm:t>
        <a:bodyPr/>
        <a:lstStyle/>
        <a:p>
          <a:endParaRPr lang="en-ZA"/>
        </a:p>
      </dgm:t>
    </dgm:pt>
    <dgm:pt modelId="{3C5EDE25-9692-407E-9511-EC39A10CC468}">
      <dgm:prSet phldrT="[Text]"/>
      <dgm:spPr/>
      <dgm:t>
        <a:bodyPr/>
        <a:lstStyle/>
        <a:p>
          <a:r>
            <a:rPr lang="en-US" dirty="0"/>
            <a:t>HR Consultant vetting</a:t>
          </a:r>
          <a:endParaRPr lang="en-ZA" dirty="0"/>
        </a:p>
      </dgm:t>
    </dgm:pt>
    <dgm:pt modelId="{813F52B6-4A96-4AFF-8C24-5B622C6CFB25}" type="parTrans" cxnId="{54EC4A6C-C84A-4A94-8A2A-7B2753434690}">
      <dgm:prSet/>
      <dgm:spPr/>
      <dgm:t>
        <a:bodyPr/>
        <a:lstStyle/>
        <a:p>
          <a:endParaRPr lang="en-ZA"/>
        </a:p>
      </dgm:t>
    </dgm:pt>
    <dgm:pt modelId="{7C9D4802-9CA4-4E34-B844-6179D08C2D0A}" type="sibTrans" cxnId="{54EC4A6C-C84A-4A94-8A2A-7B2753434690}">
      <dgm:prSet/>
      <dgm:spPr/>
      <dgm:t>
        <a:bodyPr/>
        <a:lstStyle/>
        <a:p>
          <a:endParaRPr lang="en-ZA"/>
        </a:p>
      </dgm:t>
    </dgm:pt>
    <dgm:pt modelId="{36A5BA64-2A23-443A-AADF-1DDE25DABED0}" type="pres">
      <dgm:prSet presAssocID="{102D416F-C707-4890-8238-7C4C8678B248}" presName="CompostProcess" presStyleCnt="0">
        <dgm:presLayoutVars>
          <dgm:dir/>
          <dgm:resizeHandles val="exact"/>
        </dgm:presLayoutVars>
      </dgm:prSet>
      <dgm:spPr/>
    </dgm:pt>
    <dgm:pt modelId="{8FE348E4-D71F-4803-AF05-A80184A4ED97}" type="pres">
      <dgm:prSet presAssocID="{102D416F-C707-4890-8238-7C4C8678B248}" presName="arrow" presStyleLbl="bgShp" presStyleIdx="0" presStyleCnt="1"/>
      <dgm:spPr/>
    </dgm:pt>
    <dgm:pt modelId="{17270C28-6AED-4AC0-8AC1-C8712AF935D5}" type="pres">
      <dgm:prSet presAssocID="{102D416F-C707-4890-8238-7C4C8678B248}" presName="linearProcess" presStyleCnt="0"/>
      <dgm:spPr/>
    </dgm:pt>
    <dgm:pt modelId="{5F33B3CF-B76F-463D-BE3E-4D1B9898EABE}" type="pres">
      <dgm:prSet presAssocID="{DEE4C7A3-2E53-4032-9470-D27A4C5F4960}" presName="textNode" presStyleLbl="node1" presStyleIdx="0" presStyleCnt="4">
        <dgm:presLayoutVars>
          <dgm:bulletEnabled val="1"/>
        </dgm:presLayoutVars>
      </dgm:prSet>
      <dgm:spPr/>
    </dgm:pt>
    <dgm:pt modelId="{A06750FF-6294-42E0-A061-AA5756B0A610}" type="pres">
      <dgm:prSet presAssocID="{57458D2E-460A-42E2-94F4-1528A99B25DC}" presName="sibTrans" presStyleCnt="0"/>
      <dgm:spPr/>
    </dgm:pt>
    <dgm:pt modelId="{674556FD-9DF3-490B-8583-D19B3B8D491C}" type="pres">
      <dgm:prSet presAssocID="{3C5EDE25-9692-407E-9511-EC39A10CC468}" presName="textNode" presStyleLbl="node1" presStyleIdx="1" presStyleCnt="4">
        <dgm:presLayoutVars>
          <dgm:bulletEnabled val="1"/>
        </dgm:presLayoutVars>
      </dgm:prSet>
      <dgm:spPr/>
    </dgm:pt>
    <dgm:pt modelId="{EB31FD2F-3EE7-4477-9D0E-D5A127F4F61B}" type="pres">
      <dgm:prSet presAssocID="{7C9D4802-9CA4-4E34-B844-6179D08C2D0A}" presName="sibTrans" presStyleCnt="0"/>
      <dgm:spPr/>
    </dgm:pt>
    <dgm:pt modelId="{7FA6BEB4-17F3-4349-AC2B-315FFCF01061}" type="pres">
      <dgm:prSet presAssocID="{581CD12D-D69F-4C9B-BEC3-5A577E7FC977}" presName="textNode" presStyleLbl="node1" presStyleIdx="2" presStyleCnt="4">
        <dgm:presLayoutVars>
          <dgm:bulletEnabled val="1"/>
        </dgm:presLayoutVars>
      </dgm:prSet>
      <dgm:spPr/>
    </dgm:pt>
    <dgm:pt modelId="{266FDD8B-36B5-4A80-B59E-782419AD01D5}" type="pres">
      <dgm:prSet presAssocID="{D722A81F-6F1B-469E-AE1A-5675871B3055}" presName="sibTrans" presStyleCnt="0"/>
      <dgm:spPr/>
    </dgm:pt>
    <dgm:pt modelId="{E37B225E-5E73-4AD1-B637-E3059FC3EC05}" type="pres">
      <dgm:prSet presAssocID="{81441091-5DE0-4254-8BD0-5618BFEFEAB1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C571511A-6175-4BA8-88C9-A65FC01232F3}" type="presOf" srcId="{581CD12D-D69F-4C9B-BEC3-5A577E7FC977}" destId="{7FA6BEB4-17F3-4349-AC2B-315FFCF01061}" srcOrd="0" destOrd="0" presId="urn:microsoft.com/office/officeart/2005/8/layout/hProcess9"/>
    <dgm:cxn modelId="{FD878021-3273-4A69-911F-95ABBDA130D1}" srcId="{102D416F-C707-4890-8238-7C4C8678B248}" destId="{581CD12D-D69F-4C9B-BEC3-5A577E7FC977}" srcOrd="2" destOrd="0" parTransId="{2CE1BDA9-2756-4F07-AF6D-EF179E11F82E}" sibTransId="{D722A81F-6F1B-469E-AE1A-5675871B3055}"/>
    <dgm:cxn modelId="{54EC4A6C-C84A-4A94-8A2A-7B2753434690}" srcId="{102D416F-C707-4890-8238-7C4C8678B248}" destId="{3C5EDE25-9692-407E-9511-EC39A10CC468}" srcOrd="1" destOrd="0" parTransId="{813F52B6-4A96-4AFF-8C24-5B622C6CFB25}" sibTransId="{7C9D4802-9CA4-4E34-B844-6179D08C2D0A}"/>
    <dgm:cxn modelId="{F33F997D-A517-4CD4-8B8C-EBC3A4D03A02}" type="presOf" srcId="{81441091-5DE0-4254-8BD0-5618BFEFEAB1}" destId="{E37B225E-5E73-4AD1-B637-E3059FC3EC05}" srcOrd="0" destOrd="0" presId="urn:microsoft.com/office/officeart/2005/8/layout/hProcess9"/>
    <dgm:cxn modelId="{DA541793-7973-40CF-86C2-8E15BFC9428C}" type="presOf" srcId="{3C5EDE25-9692-407E-9511-EC39A10CC468}" destId="{674556FD-9DF3-490B-8583-D19B3B8D491C}" srcOrd="0" destOrd="0" presId="urn:microsoft.com/office/officeart/2005/8/layout/hProcess9"/>
    <dgm:cxn modelId="{DAE194A5-6D93-4625-BAB4-D12A87219BDF}" srcId="{102D416F-C707-4890-8238-7C4C8678B248}" destId="{81441091-5DE0-4254-8BD0-5618BFEFEAB1}" srcOrd="3" destOrd="0" parTransId="{92CAC6A9-6BC8-46C2-A688-F68538F18E38}" sibTransId="{85DD5B93-F86E-46D0-920C-10EC460479A8}"/>
    <dgm:cxn modelId="{3DB383BA-30F1-4112-B93E-65E8EC9B3A73}" type="presOf" srcId="{DEE4C7A3-2E53-4032-9470-D27A4C5F4960}" destId="{5F33B3CF-B76F-463D-BE3E-4D1B9898EABE}" srcOrd="0" destOrd="0" presId="urn:microsoft.com/office/officeart/2005/8/layout/hProcess9"/>
    <dgm:cxn modelId="{D7E167D0-127D-4B9E-B5C7-4A05654EF888}" type="presOf" srcId="{102D416F-C707-4890-8238-7C4C8678B248}" destId="{36A5BA64-2A23-443A-AADF-1DDE25DABED0}" srcOrd="0" destOrd="0" presId="urn:microsoft.com/office/officeart/2005/8/layout/hProcess9"/>
    <dgm:cxn modelId="{7E2A05EF-C91E-439B-A0E5-7F6426FDE0A9}" srcId="{102D416F-C707-4890-8238-7C4C8678B248}" destId="{DEE4C7A3-2E53-4032-9470-D27A4C5F4960}" srcOrd="0" destOrd="0" parTransId="{F66F0679-1DA5-44F8-B9CE-3D7749F4B837}" sibTransId="{57458D2E-460A-42E2-94F4-1528A99B25DC}"/>
    <dgm:cxn modelId="{3D831C66-FAA5-4AD8-A380-B33498910C3B}" type="presParOf" srcId="{36A5BA64-2A23-443A-AADF-1DDE25DABED0}" destId="{8FE348E4-D71F-4803-AF05-A80184A4ED97}" srcOrd="0" destOrd="0" presId="urn:microsoft.com/office/officeart/2005/8/layout/hProcess9"/>
    <dgm:cxn modelId="{F23D78D3-6DF3-4DD0-9EFE-BAA31FEBF5DD}" type="presParOf" srcId="{36A5BA64-2A23-443A-AADF-1DDE25DABED0}" destId="{17270C28-6AED-4AC0-8AC1-C8712AF935D5}" srcOrd="1" destOrd="0" presId="urn:microsoft.com/office/officeart/2005/8/layout/hProcess9"/>
    <dgm:cxn modelId="{26FA0AEE-905C-4130-AB6D-02E59E4D081B}" type="presParOf" srcId="{17270C28-6AED-4AC0-8AC1-C8712AF935D5}" destId="{5F33B3CF-B76F-463D-BE3E-4D1B9898EABE}" srcOrd="0" destOrd="0" presId="urn:microsoft.com/office/officeart/2005/8/layout/hProcess9"/>
    <dgm:cxn modelId="{67A847BC-C367-4B36-861D-6770ABE2E3C6}" type="presParOf" srcId="{17270C28-6AED-4AC0-8AC1-C8712AF935D5}" destId="{A06750FF-6294-42E0-A061-AA5756B0A610}" srcOrd="1" destOrd="0" presId="urn:microsoft.com/office/officeart/2005/8/layout/hProcess9"/>
    <dgm:cxn modelId="{DD335E4D-F60B-45DA-89C8-0D8B617CBCC6}" type="presParOf" srcId="{17270C28-6AED-4AC0-8AC1-C8712AF935D5}" destId="{674556FD-9DF3-490B-8583-D19B3B8D491C}" srcOrd="2" destOrd="0" presId="urn:microsoft.com/office/officeart/2005/8/layout/hProcess9"/>
    <dgm:cxn modelId="{F92EB0D6-2A79-4EDC-80DA-EBD8094C6603}" type="presParOf" srcId="{17270C28-6AED-4AC0-8AC1-C8712AF935D5}" destId="{EB31FD2F-3EE7-4477-9D0E-D5A127F4F61B}" srcOrd="3" destOrd="0" presId="urn:microsoft.com/office/officeart/2005/8/layout/hProcess9"/>
    <dgm:cxn modelId="{F4D3AE91-E4AE-4B35-A586-5ABC3643A6EE}" type="presParOf" srcId="{17270C28-6AED-4AC0-8AC1-C8712AF935D5}" destId="{7FA6BEB4-17F3-4349-AC2B-315FFCF01061}" srcOrd="4" destOrd="0" presId="urn:microsoft.com/office/officeart/2005/8/layout/hProcess9"/>
    <dgm:cxn modelId="{3930D043-7D1B-4D1F-901D-89ABBECBD43C}" type="presParOf" srcId="{17270C28-6AED-4AC0-8AC1-C8712AF935D5}" destId="{266FDD8B-36B5-4A80-B59E-782419AD01D5}" srcOrd="5" destOrd="0" presId="urn:microsoft.com/office/officeart/2005/8/layout/hProcess9"/>
    <dgm:cxn modelId="{88936701-A17A-45F3-9D33-F2F26AD0041E}" type="presParOf" srcId="{17270C28-6AED-4AC0-8AC1-C8712AF935D5}" destId="{E37B225E-5E73-4AD1-B637-E3059FC3EC05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E348E4-D71F-4803-AF05-A80184A4ED97}">
      <dsp:nvSpPr>
        <dsp:cNvPr id="0" name=""/>
        <dsp:cNvSpPr/>
      </dsp:nvSpPr>
      <dsp:spPr>
        <a:xfrm>
          <a:off x="604867" y="0"/>
          <a:ext cx="6855161" cy="4768304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33B3CF-B76F-463D-BE3E-4D1B9898EABE}">
      <dsp:nvSpPr>
        <dsp:cNvPr id="0" name=""/>
        <dsp:cNvSpPr/>
      </dsp:nvSpPr>
      <dsp:spPr>
        <a:xfrm>
          <a:off x="3367" y="1430491"/>
          <a:ext cx="1940851" cy="190732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400" kern="1200" dirty="0"/>
            <a:t>Department initiates</a:t>
          </a:r>
        </a:p>
      </dsp:txBody>
      <dsp:txXfrm>
        <a:off x="96475" y="1523599"/>
        <a:ext cx="1754635" cy="1721105"/>
      </dsp:txXfrm>
    </dsp:sp>
    <dsp:sp modelId="{674556FD-9DF3-490B-8583-D19B3B8D491C}">
      <dsp:nvSpPr>
        <dsp:cNvPr id="0" name=""/>
        <dsp:cNvSpPr/>
      </dsp:nvSpPr>
      <dsp:spPr>
        <a:xfrm>
          <a:off x="2042470" y="1430491"/>
          <a:ext cx="1940851" cy="1907321"/>
        </a:xfrm>
        <a:prstGeom prst="roundRect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HR Consultant vetting</a:t>
          </a:r>
          <a:endParaRPr lang="en-ZA" sz="2400" kern="1200" dirty="0"/>
        </a:p>
      </dsp:txBody>
      <dsp:txXfrm>
        <a:off x="2135578" y="1523599"/>
        <a:ext cx="1754635" cy="1721105"/>
      </dsp:txXfrm>
    </dsp:sp>
    <dsp:sp modelId="{7FA6BEB4-17F3-4349-AC2B-315FFCF01061}">
      <dsp:nvSpPr>
        <dsp:cNvPr id="0" name=""/>
        <dsp:cNvSpPr/>
      </dsp:nvSpPr>
      <dsp:spPr>
        <a:xfrm>
          <a:off x="4081573" y="1430491"/>
          <a:ext cx="1940851" cy="1907321"/>
        </a:xfrm>
        <a:prstGeom prst="roundRect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400" kern="1200" dirty="0"/>
            <a:t>Routes to Approvers </a:t>
          </a:r>
        </a:p>
      </dsp:txBody>
      <dsp:txXfrm>
        <a:off x="4174681" y="1523599"/>
        <a:ext cx="1754635" cy="1721105"/>
      </dsp:txXfrm>
    </dsp:sp>
    <dsp:sp modelId="{E37B225E-5E73-4AD1-B637-E3059FC3EC05}">
      <dsp:nvSpPr>
        <dsp:cNvPr id="0" name=""/>
        <dsp:cNvSpPr/>
      </dsp:nvSpPr>
      <dsp:spPr>
        <a:xfrm>
          <a:off x="6120677" y="1430491"/>
          <a:ext cx="1940851" cy="1907321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400" kern="1200" dirty="0"/>
            <a:t>Payroll</a:t>
          </a:r>
        </a:p>
      </dsp:txBody>
      <dsp:txXfrm>
        <a:off x="6213785" y="1523599"/>
        <a:ext cx="1754635" cy="17211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97C1E2-78FE-4535-9957-168E0E4BB49A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3AFA3-59C9-4AA8-AD07-882A6CAE2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336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3AFA3-59C9-4AA8-AD07-882A6CAE2A2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477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892F4-F09C-47CF-A9D0-1A58C6E53A6A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400AB-69D3-4C51-A819-D9EA6607C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219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892F4-F09C-47CF-A9D0-1A58C6E53A6A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400AB-69D3-4C51-A819-D9EA6607C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35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892F4-F09C-47CF-A9D0-1A58C6E53A6A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400AB-69D3-4C51-A819-D9EA6607C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771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foot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988"/>
            <a:ext cx="9144000" cy="213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3" descr="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788" y="620713"/>
            <a:ext cx="4416425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6278563"/>
            <a:ext cx="9144000" cy="571500"/>
          </a:xfrm>
          <a:prstGeom prst="rect">
            <a:avLst/>
          </a:prstGeom>
          <a:solidFill>
            <a:srgbClr val="C809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TextBox 9"/>
          <p:cNvSpPr txBox="1">
            <a:spLocks noChangeArrowheads="1"/>
          </p:cNvSpPr>
          <p:nvPr userDrawn="1"/>
        </p:nvSpPr>
        <p:spPr bwMode="auto">
          <a:xfrm>
            <a:off x="3362325" y="6380163"/>
            <a:ext cx="2794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>
                <a:solidFill>
                  <a:schemeClr val="bg1"/>
                </a:solidFill>
                <a:latin typeface="Century Gothic" pitchFamily="34" charset="0"/>
              </a:rPr>
              <a:t>INSPIRING GREATNESS</a:t>
            </a:r>
          </a:p>
        </p:txBody>
      </p:sp>
    </p:spTree>
    <p:extLst>
      <p:ext uri="{BB962C8B-B14F-4D97-AF65-F5344CB8AC3E}">
        <p14:creationId xmlns:p14="http://schemas.microsoft.com/office/powerpoint/2010/main" val="470089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892F4-F09C-47CF-A9D0-1A58C6E53A6A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400AB-69D3-4C51-A819-D9EA6607C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421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892F4-F09C-47CF-A9D0-1A58C6E53A6A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400AB-69D3-4C51-A819-D9EA6607C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48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892F4-F09C-47CF-A9D0-1A58C6E53A6A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400AB-69D3-4C51-A819-D9EA6607C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734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892F4-F09C-47CF-A9D0-1A58C6E53A6A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400AB-69D3-4C51-A819-D9EA6607C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521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892F4-F09C-47CF-A9D0-1A58C6E53A6A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400AB-69D3-4C51-A819-D9EA6607C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760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892F4-F09C-47CF-A9D0-1A58C6E53A6A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400AB-69D3-4C51-A819-D9EA6607C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860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892F4-F09C-47CF-A9D0-1A58C6E53A6A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400AB-69D3-4C51-A819-D9EA6607C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48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892F4-F09C-47CF-A9D0-1A58C6E53A6A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400AB-69D3-4C51-A819-D9EA6607C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58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892F4-F09C-47CF-A9D0-1A58C6E53A6A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400AB-69D3-4C51-A819-D9EA6607C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272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4213" y="2286001"/>
            <a:ext cx="7697787" cy="2366962"/>
          </a:xfrm>
          <a:solidFill>
            <a:srgbClr val="FFFFFF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z="2800" b="1" dirty="0">
                <a:solidFill>
                  <a:srgbClr val="FF3300"/>
                </a:solidFill>
                <a:latin typeface="Century Gothic" panose="020B0502020202020204" pitchFamily="34" charset="0"/>
              </a:rPr>
              <a:t> </a:t>
            </a:r>
            <a:br>
              <a:rPr lang="en-GB" altLang="en-US" sz="2800" b="1" dirty="0">
                <a:solidFill>
                  <a:srgbClr val="FF3300"/>
                </a:solidFill>
                <a:latin typeface="Century Gothic" panose="020B0502020202020204" pitchFamily="34" charset="0"/>
              </a:rPr>
            </a:br>
            <a:br>
              <a:rPr lang="en-GB" altLang="en-US" sz="2800" b="1" dirty="0">
                <a:solidFill>
                  <a:srgbClr val="FF3300"/>
                </a:solidFill>
                <a:latin typeface="Century Gothic" panose="020B0502020202020204" pitchFamily="34" charset="0"/>
              </a:rPr>
            </a:br>
            <a:br>
              <a:rPr lang="en-GB" altLang="en-US" sz="2800" b="1" dirty="0">
                <a:solidFill>
                  <a:srgbClr val="FF3300"/>
                </a:solidFill>
                <a:latin typeface="Century Gothic" panose="020B0502020202020204" pitchFamily="34" charset="0"/>
              </a:rPr>
            </a:br>
            <a:r>
              <a:rPr lang="en-GB" altLang="en-US" sz="2800" b="1" dirty="0">
                <a:solidFill>
                  <a:srgbClr val="FF3300"/>
                </a:solidFill>
                <a:latin typeface="Century Gothic" panose="020B0502020202020204" pitchFamily="34" charset="0"/>
              </a:rPr>
              <a:t>WEB APPOINTMENTS: A UKZN PERSPECTIVE</a:t>
            </a:r>
            <a:br>
              <a:rPr lang="en-GB" altLang="en-US" sz="2800" b="1" dirty="0">
                <a:solidFill>
                  <a:srgbClr val="FF3300"/>
                </a:solidFill>
                <a:latin typeface="Century Gothic" panose="020B0502020202020204" pitchFamily="34" charset="0"/>
              </a:rPr>
            </a:br>
            <a:br>
              <a:rPr lang="en-GB" altLang="en-US" sz="2800" b="1" dirty="0">
                <a:solidFill>
                  <a:srgbClr val="FF3300"/>
                </a:solidFill>
                <a:latin typeface="Century Gothic" panose="020B0502020202020204" pitchFamily="34" charset="0"/>
              </a:rPr>
            </a:br>
            <a:r>
              <a:rPr lang="en-GB" altLang="en-US" sz="2800" b="1" dirty="0">
                <a:latin typeface="Century Gothic" panose="020B0502020202020204" pitchFamily="34" charset="0"/>
              </a:rPr>
              <a:t>2024 ITS </a:t>
            </a:r>
            <a:r>
              <a:rPr lang="en-GB" altLang="en-US" sz="2800" b="1" dirty="0" err="1">
                <a:latin typeface="Century Gothic" panose="020B0502020202020204" pitchFamily="34" charset="0"/>
              </a:rPr>
              <a:t>UserGroup</a:t>
            </a:r>
            <a:r>
              <a:rPr lang="en-GB" altLang="en-US" sz="2800" b="1" dirty="0">
                <a:latin typeface="Century Gothic" panose="020B0502020202020204" pitchFamily="34" charset="0"/>
              </a:rPr>
              <a:t> Conference</a:t>
            </a:r>
            <a:br>
              <a:rPr lang="en-GB" altLang="en-US" sz="2800" b="1" dirty="0">
                <a:solidFill>
                  <a:srgbClr val="FF3300"/>
                </a:solidFill>
                <a:latin typeface="Century Gothic" panose="020B0502020202020204" pitchFamily="34" charset="0"/>
              </a:rPr>
            </a:br>
            <a:br>
              <a:rPr lang="en-GB" altLang="en-US" sz="2000" b="1" dirty="0">
                <a:latin typeface="Century Gothic" panose="020B0502020202020204" pitchFamily="34" charset="0"/>
              </a:rPr>
            </a:br>
            <a:r>
              <a:rPr lang="en-GB" alt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Presented by: Mrs Shalini Raman</a:t>
            </a:r>
            <a:br>
              <a:rPr lang="en-GB" alt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br>
              <a:rPr lang="en-GB" altLang="en-US" sz="1800" b="1" dirty="0">
                <a:solidFill>
                  <a:srgbClr val="FF3300"/>
                </a:solidFill>
                <a:latin typeface="Century Gothic" panose="020B0502020202020204" pitchFamily="34" charset="0"/>
              </a:rPr>
            </a:br>
            <a:br>
              <a:rPr lang="en-GB" altLang="en-US" sz="2800" b="1" dirty="0">
                <a:solidFill>
                  <a:srgbClr val="FF3300"/>
                </a:solidFill>
                <a:latin typeface="Century Gothic" panose="020B0502020202020204" pitchFamily="34" charset="0"/>
              </a:rPr>
            </a:br>
            <a:endParaRPr lang="en-GB" altLang="en-US" sz="2800" b="1" dirty="0">
              <a:solidFill>
                <a:srgbClr val="FF33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381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 descr="C:\Users\user\Desktop\Picture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3"/>
          <p:cNvSpPr>
            <a:spLocks noGrp="1"/>
          </p:cNvSpPr>
          <p:nvPr>
            <p:ph type="title"/>
          </p:nvPr>
        </p:nvSpPr>
        <p:spPr>
          <a:xfrm>
            <a:off x="3657600" y="152400"/>
            <a:ext cx="5334000" cy="838200"/>
          </a:xfrm>
        </p:spPr>
        <p:txBody>
          <a:bodyPr/>
          <a:lstStyle/>
          <a:p>
            <a:pPr eaLnBrk="1" hangingPunct="1"/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  <a:endParaRPr lang="en-ZA" alt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0" name="Rectangle 1"/>
          <p:cNvSpPr>
            <a:spLocks noChangeArrowheads="1"/>
          </p:cNvSpPr>
          <p:nvPr/>
        </p:nvSpPr>
        <p:spPr bwMode="auto">
          <a:xfrm>
            <a:off x="468313" y="2274888"/>
            <a:ext cx="82804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UKZN has a devolved model- 4 Academic Colleges &amp; 9 Professional Services/Support divisions.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8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Decentralised</a:t>
            </a:r>
            <a:r>
              <a:rPr lang="en-US" altLang="en-US" sz="2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appointments – capture and approval       undertaken at  School/Department level.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Appointments &lt; 1 year  - decentralized.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Appointments &gt; 1 year and permanent appointments – centralized.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Web appointments system – operational from 2011: fixed term and temporary appointments.</a:t>
            </a:r>
          </a:p>
          <a:p>
            <a:pPr marL="228600" indent="0">
              <a:spcBef>
                <a:spcPct val="0"/>
              </a:spcBef>
              <a:buNone/>
            </a:pPr>
            <a:endParaRPr lang="en-ZA" sz="2800" dirty="0">
              <a:latin typeface="+mn-lt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ZA" alt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072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 descr="C:\Users\user\Desktop\Picture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3"/>
          <p:cNvSpPr>
            <a:spLocks noGrp="1"/>
          </p:cNvSpPr>
          <p:nvPr>
            <p:ph type="title"/>
          </p:nvPr>
        </p:nvSpPr>
        <p:spPr>
          <a:xfrm>
            <a:off x="3657600" y="152400"/>
            <a:ext cx="5334000" cy="838200"/>
          </a:xfrm>
        </p:spPr>
        <p:txBody>
          <a:bodyPr/>
          <a:lstStyle/>
          <a:p>
            <a:pPr eaLnBrk="1" hangingPunct="1"/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  <a:endParaRPr lang="en-ZA" alt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0" name="Rectangle 1"/>
          <p:cNvSpPr>
            <a:spLocks noChangeArrowheads="1"/>
          </p:cNvSpPr>
          <p:nvPr/>
        </p:nvSpPr>
        <p:spPr bwMode="auto">
          <a:xfrm>
            <a:off x="468313" y="2274888"/>
            <a:ext cx="82804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 marL="228600" indent="0" eaLnBrk="1" hangingPunct="1">
              <a:spcBef>
                <a:spcPct val="0"/>
              </a:spcBef>
              <a:buNone/>
            </a:pPr>
            <a:endParaRPr lang="en-US" altLang="en-US" sz="28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ZA" sz="2800" dirty="0">
                <a:latin typeface="+mn-lt"/>
              </a:rPr>
              <a:t>Distribute the workload and responsibility for the  appointment of temporary and fixed-term contract staff to departments outside HR.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latin typeface="+mn-lt"/>
              </a:rPr>
              <a:t> Volume of web appointments being processed is high – an average of 4500 appointments in a busy month.</a:t>
            </a:r>
            <a:endParaRPr lang="en-ZA" sz="2800" dirty="0">
              <a:latin typeface="+mn-lt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ZA" alt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027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C:\Users\user\Desktop\Picture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643333957"/>
              </p:ext>
            </p:extLst>
          </p:nvPr>
        </p:nvGraphicFramePr>
        <p:xfrm>
          <a:off x="611560" y="1397000"/>
          <a:ext cx="8064896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itle 3"/>
          <p:cNvSpPr txBox="1">
            <a:spLocks/>
          </p:cNvSpPr>
          <p:nvPr/>
        </p:nvSpPr>
        <p:spPr bwMode="auto">
          <a:xfrm>
            <a:off x="3657600" y="101029"/>
            <a:ext cx="533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Geneva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1" charset="-128"/>
                <a:cs typeface="Geneva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1" charset="-128"/>
                <a:cs typeface="Geneva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1" charset="-128"/>
                <a:cs typeface="Geneva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1" charset="-128"/>
                <a:cs typeface="Geneva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1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1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1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1" charset="-128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THE PROCESS FLOW</a:t>
            </a:r>
            <a:endParaRPr kumimoji="0" lang="en-ZA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4393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 descr="C:\Users\user\Desktop\Picture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3"/>
          <p:cNvSpPr>
            <a:spLocks noGrp="1"/>
          </p:cNvSpPr>
          <p:nvPr>
            <p:ph type="title"/>
          </p:nvPr>
        </p:nvSpPr>
        <p:spPr>
          <a:xfrm>
            <a:off x="3657600" y="152400"/>
            <a:ext cx="5334000" cy="838200"/>
          </a:xfrm>
        </p:spPr>
        <p:txBody>
          <a:bodyPr/>
          <a:lstStyle/>
          <a:p>
            <a:pPr eaLnBrk="1" hangingPunct="1"/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CHALLENGES/RISKS</a:t>
            </a:r>
            <a:endParaRPr lang="en-ZA" alt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0" name="Rectangle 1"/>
          <p:cNvSpPr>
            <a:spLocks noChangeArrowheads="1"/>
          </p:cNvSpPr>
          <p:nvPr/>
        </p:nvSpPr>
        <p:spPr bwMode="auto">
          <a:xfrm>
            <a:off x="468313" y="2274888"/>
            <a:ext cx="82804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Control weaknesses identified by Internal Audit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ZA" sz="2800" dirty="0">
                <a:latin typeface="+mn-lt"/>
              </a:rPr>
              <a:t> Continuous renewal of fixed term contracts: dire consequences in terms of BCEA.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latin typeface="+mn-lt"/>
              </a:rPr>
              <a:t> HR was not part of the recruitment/appointment process for fixed-term contracts initially.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sz="2800" dirty="0">
              <a:latin typeface="+mn-lt"/>
            </a:endParaRPr>
          </a:p>
          <a:p>
            <a:pPr marL="228600" indent="0" eaLnBrk="1" hangingPunct="1">
              <a:spcBef>
                <a:spcPct val="0"/>
              </a:spcBef>
              <a:buNone/>
            </a:pPr>
            <a:endParaRPr lang="en-ZA" sz="2800" dirty="0">
              <a:latin typeface="+mn-lt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ZA" alt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347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 descr="C:\Users\user\Desktop\Picture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3"/>
          <p:cNvSpPr>
            <a:spLocks noGrp="1"/>
          </p:cNvSpPr>
          <p:nvPr>
            <p:ph type="title"/>
          </p:nvPr>
        </p:nvSpPr>
        <p:spPr>
          <a:xfrm>
            <a:off x="3657600" y="152400"/>
            <a:ext cx="5334000" cy="838200"/>
          </a:xfrm>
        </p:spPr>
        <p:txBody>
          <a:bodyPr/>
          <a:lstStyle/>
          <a:p>
            <a:pPr eaLnBrk="1" hangingPunct="1"/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ENHANCEMENTS IMPLEMENTED</a:t>
            </a:r>
            <a:endParaRPr lang="en-ZA" alt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0" name="Rectangle 1"/>
          <p:cNvSpPr>
            <a:spLocks noChangeArrowheads="1"/>
          </p:cNvSpPr>
          <p:nvPr/>
        </p:nvSpPr>
        <p:spPr bwMode="auto">
          <a:xfrm>
            <a:off x="468313" y="2274888"/>
            <a:ext cx="82804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Prevent 1</a:t>
            </a:r>
            <a:r>
              <a:rPr lang="en-US" altLang="en-US" sz="2800" baseline="30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altLang="en-US" sz="2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and 2</a:t>
            </a:r>
            <a:r>
              <a:rPr lang="en-US" altLang="en-US" sz="2800" baseline="30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US" altLang="en-US" sz="2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approvers from approving their own appointments.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Prevent requester from capturing their own appointment.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Prevent capture on pensioner numbers.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Allow for requesters to delete incorrectly uploaded documents.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Validate appointment of students to check that student is registered.</a:t>
            </a:r>
            <a:endParaRPr lang="en-US" altLang="en-US" sz="28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0" eaLnBrk="1" hangingPunct="1">
              <a:spcBef>
                <a:spcPct val="0"/>
              </a:spcBef>
              <a:buNone/>
            </a:pPr>
            <a:endParaRPr lang="en-US" altLang="en-US" sz="28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ZA" alt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436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 descr="C:\Users\user\Desktop\Picture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3"/>
          <p:cNvSpPr>
            <a:spLocks noGrp="1"/>
          </p:cNvSpPr>
          <p:nvPr>
            <p:ph type="title"/>
          </p:nvPr>
        </p:nvSpPr>
        <p:spPr>
          <a:xfrm>
            <a:off x="3657600" y="152400"/>
            <a:ext cx="53340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ENHANCEMENTS IMPLEMENTED……</a:t>
            </a:r>
            <a:endParaRPr lang="en-ZA" alt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0" name="Rectangle 1"/>
          <p:cNvSpPr>
            <a:spLocks noChangeArrowheads="1"/>
          </p:cNvSpPr>
          <p:nvPr/>
        </p:nvSpPr>
        <p:spPr bwMode="auto">
          <a:xfrm>
            <a:off x="468313" y="2274888"/>
            <a:ext cx="82804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 marL="228600" indent="0" eaLnBrk="1" hangingPunct="1">
              <a:spcBef>
                <a:spcPct val="0"/>
              </a:spcBef>
              <a:buNone/>
            </a:pPr>
            <a:endParaRPr lang="en-US" altLang="en-US" sz="28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Validate and alert requester if staff appointment for the period conflicts with another appointment of that staff for the same period.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Fixed term contracts are routed to HR for vetting/approval prior to being routed to the 1</a:t>
            </a:r>
            <a:r>
              <a:rPr lang="en-US" altLang="en-US" sz="2800" baseline="30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altLang="en-US" sz="2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and 2</a:t>
            </a:r>
            <a:r>
              <a:rPr lang="en-US" altLang="en-US" sz="2800" baseline="30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US" altLang="en-US" sz="2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approvers.</a:t>
            </a:r>
          </a:p>
          <a:p>
            <a:pPr marL="228600" indent="0" eaLnBrk="1" hangingPunct="1">
              <a:spcBef>
                <a:spcPct val="0"/>
              </a:spcBef>
              <a:buNone/>
            </a:pPr>
            <a:endParaRPr lang="en-US" altLang="en-US" sz="28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ZA" alt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717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 descr="C:\Users\user\Desktop\Picture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3"/>
          <p:cNvSpPr>
            <a:spLocks noGrp="1"/>
          </p:cNvSpPr>
          <p:nvPr>
            <p:ph type="title"/>
          </p:nvPr>
        </p:nvSpPr>
        <p:spPr>
          <a:xfrm>
            <a:off x="3657600" y="152400"/>
            <a:ext cx="53340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SYSTEM ENHANCEMENTS</a:t>
            </a:r>
            <a:endParaRPr lang="en-ZA" alt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0" name="Rectangle 1"/>
          <p:cNvSpPr>
            <a:spLocks noChangeArrowheads="1"/>
          </p:cNvSpPr>
          <p:nvPr/>
        </p:nvSpPr>
        <p:spPr bwMode="auto">
          <a:xfrm>
            <a:off x="468313" y="2274888"/>
            <a:ext cx="8280400" cy="557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Generate/review report of employees with multiple staff numbers and bank account details.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Accept/Send back for correction functionality for Payroll staff.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+mn-lt"/>
              </a:rPr>
              <a:t>System should flag when a requester is using banking details which belong to a different employee</a:t>
            </a:r>
            <a:r>
              <a:rPr lang="en-US" sz="2800" dirty="0"/>
              <a:t>.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Citizen resident status field to be mandatory. </a:t>
            </a:r>
            <a:endParaRPr lang="en-ZA" sz="2800" dirty="0"/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Z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ZA" sz="2800" dirty="0">
              <a:latin typeface="+mn-lt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en-US" sz="28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0" eaLnBrk="1" hangingPunct="1">
              <a:spcBef>
                <a:spcPct val="0"/>
              </a:spcBef>
              <a:buNone/>
            </a:pPr>
            <a:endParaRPr lang="en-US" altLang="en-US" sz="28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ZA" alt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622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 descr="C:\Users\user\Desktop\Picture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3"/>
          <p:cNvSpPr>
            <a:spLocks noGrp="1"/>
          </p:cNvSpPr>
          <p:nvPr>
            <p:ph type="title"/>
          </p:nvPr>
        </p:nvSpPr>
        <p:spPr>
          <a:xfrm>
            <a:off x="3657600" y="152400"/>
            <a:ext cx="53340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ZA" alt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0" name="Rectangle 1"/>
          <p:cNvSpPr>
            <a:spLocks noChangeArrowheads="1"/>
          </p:cNvSpPr>
          <p:nvPr/>
        </p:nvSpPr>
        <p:spPr bwMode="auto">
          <a:xfrm>
            <a:off x="468313" y="2274888"/>
            <a:ext cx="82804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latin typeface="+mn-lt"/>
              </a:rPr>
              <a:t> Controls to be in place beside system enhancements, are process changes, updated procedure manual and policy updates.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Continuously improve to close the gaps and minimize the risks. </a:t>
            </a:r>
          </a:p>
          <a:p>
            <a:pPr marL="228600" indent="0">
              <a:spcBef>
                <a:spcPct val="0"/>
              </a:spcBef>
              <a:buNone/>
            </a:pPr>
            <a:endParaRPr lang="en-US" sz="2800" dirty="0">
              <a:latin typeface="+mn-lt"/>
            </a:endParaRPr>
          </a:p>
          <a:p>
            <a:pPr marL="228600" indent="0" eaLnBrk="1" hangingPunct="1">
              <a:spcBef>
                <a:spcPct val="0"/>
              </a:spcBef>
              <a:buNone/>
            </a:pPr>
            <a:endParaRPr lang="en-US" sz="2800" dirty="0">
              <a:latin typeface="+mn-lt"/>
            </a:endParaRPr>
          </a:p>
          <a:p>
            <a:pPr marL="228600" indent="0" eaLnBrk="1" hangingPunct="1">
              <a:spcBef>
                <a:spcPct val="0"/>
              </a:spcBef>
              <a:buNone/>
            </a:pPr>
            <a:endParaRPr lang="en-ZA" sz="2800" dirty="0">
              <a:latin typeface="+mn-lt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en-US" sz="28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0" eaLnBrk="1" hangingPunct="1">
              <a:spcBef>
                <a:spcPct val="0"/>
              </a:spcBef>
              <a:buNone/>
            </a:pPr>
            <a:endParaRPr lang="en-US" altLang="en-US" sz="28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ZA" alt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653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5220</TotalTime>
  <Words>377</Words>
  <Application>Microsoft Office PowerPoint</Application>
  <PresentationFormat>On-screen Show (4:3)</PresentationFormat>
  <Paragraphs>47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Century Gothic</vt:lpstr>
      <vt:lpstr>Geneva</vt:lpstr>
      <vt:lpstr>Times New Roman</vt:lpstr>
      <vt:lpstr>Wingdings</vt:lpstr>
      <vt:lpstr>Office Theme</vt:lpstr>
      <vt:lpstr>    WEB APPOINTMENTS: A UKZN PERSPECTIVE  2024 ITS UserGroup Conference  Presented by: Mrs Shalini Raman   </vt:lpstr>
      <vt:lpstr>OVERVIEW</vt:lpstr>
      <vt:lpstr>OVERVIEW</vt:lpstr>
      <vt:lpstr>PowerPoint Presentation</vt:lpstr>
      <vt:lpstr>CHALLENGES/RISKS</vt:lpstr>
      <vt:lpstr>SYSTEM ENHANCEMENTS IMPLEMENTED</vt:lpstr>
      <vt:lpstr>SYSTEM ENHANCEMENTS IMPLEMENTED……</vt:lpstr>
      <vt:lpstr>FUTURE SYSTEM ENHANCEMENTS</vt:lpstr>
      <vt:lpstr>CONCLUSION</vt:lpstr>
    </vt:vector>
  </TitlesOfParts>
  <Company>UKZN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Shalini Raman</cp:lastModifiedBy>
  <cp:revision>382</cp:revision>
  <cp:lastPrinted>2013-06-18T07:38:33Z</cp:lastPrinted>
  <dcterms:created xsi:type="dcterms:W3CDTF">2012-01-17T07:22:35Z</dcterms:created>
  <dcterms:modified xsi:type="dcterms:W3CDTF">2024-03-03T07:58:04Z</dcterms:modified>
</cp:coreProperties>
</file>